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24384000" cy="13716000"/>
  <p:notesSz cx="6858000" cy="9144000"/>
  <p:embeddedFontLst>
    <p:embeddedFont>
      <p:font typeface="Pretendard Black" panose="020B0600000101010101" charset="-127"/>
      <p:bold r:id="rId10"/>
    </p:embeddedFont>
    <p:embeddedFont>
      <p:font typeface="Pretendard Bold" panose="020B0600000101010101" charset="-127"/>
      <p:bold r:id="rId11"/>
    </p:embeddedFont>
    <p:embeddedFont>
      <p:font typeface="Pretendard Medium" panose="020B0600000101010101" charset="-127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36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851400"/>
            <a:ext cx="23126700" cy="1511300"/>
          </a:xfrm>
          <a:prstGeom prst="rect">
            <a:avLst/>
          </a:prstGeom>
        </p:spPr>
        <p:txBody>
          <a:bodyPr lIns="0" tIns="108373" rIns="0" bIns="108373" rtlCol="0" anchor="ctr"/>
          <a:lstStyle/>
          <a:p>
            <a:pPr lvl="0" algn="l">
              <a:lnSpc>
                <a:spcPct val="99600"/>
              </a:lnSpc>
            </a:pPr>
            <a:r>
              <a:rPr lang="ko-KR" sz="8533" b="0" i="0" u="none" strike="noStrike" spc="171">
                <a:solidFill>
                  <a:srgbClr val="2E3D86"/>
                </a:solidFill>
                <a:ea typeface="Pretendard Black"/>
              </a:rPr>
              <a:t>미니</a:t>
            </a:r>
            <a:r>
              <a:rPr lang="en-US" sz="8533" b="0" i="0" u="none" strike="noStrike" spc="171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8533" b="0" i="0" u="none" strike="noStrike" spc="171">
                <a:solidFill>
                  <a:srgbClr val="2E3D86"/>
                </a:solidFill>
                <a:ea typeface="Pretendard Black"/>
              </a:rPr>
              <a:t>습관</a:t>
            </a:r>
            <a:r>
              <a:rPr lang="en-US" sz="8533" b="0" i="0" u="none" strike="noStrike" spc="171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8533" b="0" i="0" u="none" strike="noStrike" spc="171">
                <a:solidFill>
                  <a:srgbClr val="2E3D86"/>
                </a:solidFill>
                <a:ea typeface="Pretendard Black"/>
              </a:rPr>
              <a:t>트래커</a:t>
            </a:r>
            <a:r>
              <a:rPr lang="en-US" sz="8533" b="0" i="0" u="none" strike="noStrike" spc="171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8533" b="0" i="0" u="none" strike="noStrike" spc="171">
                <a:solidFill>
                  <a:srgbClr val="2E3D86"/>
                </a:solidFill>
                <a:ea typeface="Pretendard Black"/>
              </a:rPr>
              <a:t>프로젝트</a:t>
            </a:r>
            <a:r>
              <a:rPr lang="en-US" sz="8533" b="0" i="0" u="none" strike="noStrike" spc="171">
                <a:solidFill>
                  <a:srgbClr val="2E3D86"/>
                </a:solidFill>
                <a:latin typeface="Pretendard Black"/>
              </a:rPr>
              <a:t>: </a:t>
            </a:r>
            <a:r>
              <a:rPr lang="ko-KR" sz="8533" b="0" i="0" u="none" strike="noStrike" spc="171">
                <a:solidFill>
                  <a:srgbClr val="2E3D86"/>
                </a:solidFill>
                <a:ea typeface="Pretendard Black"/>
              </a:rPr>
              <a:t>잔디</a:t>
            </a:r>
            <a:r>
              <a:rPr lang="en-US" sz="8533" b="0" i="0" u="none" strike="noStrike" spc="171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8533" b="0" i="0" u="none" strike="noStrike" spc="171">
                <a:solidFill>
                  <a:srgbClr val="2E3D86"/>
                </a:solidFill>
                <a:ea typeface="Pretendard Black"/>
              </a:rPr>
              <a:t>심기</a:t>
            </a:r>
            <a:r>
              <a:rPr lang="en-US" sz="8533" b="0" i="0" u="none" strike="noStrike" spc="171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8533" b="0" i="0" u="none" strike="noStrike" spc="171">
                <a:solidFill>
                  <a:srgbClr val="2E3D86"/>
                </a:solidFill>
                <a:ea typeface="Pretendard Black"/>
              </a:rPr>
              <a:t>애플리케이션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550400" y="6997700"/>
            <a:ext cx="5461000" cy="17526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16199"/>
              </a:lnSpc>
            </a:pPr>
            <a:r>
              <a:rPr lang="en-US" sz="4940" b="0" i="0" u="none" strike="noStrike">
                <a:solidFill>
                  <a:srgbClr val="000000"/>
                </a:solidFill>
                <a:latin typeface="Pretendard Bold"/>
              </a:rPr>
              <a:t>202145005 </a:t>
            </a:r>
            <a:r>
              <a:rPr lang="ko-KR" sz="4940" b="0" i="0" u="none" strike="noStrike">
                <a:solidFill>
                  <a:srgbClr val="000000"/>
                </a:solidFill>
                <a:ea typeface="Pretendard Bold"/>
              </a:rPr>
              <a:t>장병현</a:t>
            </a:r>
          </a:p>
          <a:p>
            <a:pPr lvl="0" algn="l">
              <a:lnSpc>
                <a:spcPct val="116199"/>
              </a:lnSpc>
            </a:pPr>
            <a:r>
              <a:rPr lang="en-US" sz="4940" b="0" i="0" u="none" strike="noStrike">
                <a:solidFill>
                  <a:srgbClr val="000000"/>
                </a:solidFill>
                <a:latin typeface="Pretendard Bold"/>
              </a:rPr>
              <a:t>202145029 </a:t>
            </a:r>
            <a:r>
              <a:rPr lang="ko-KR" sz="4940" b="0" i="0" u="none" strike="noStrike">
                <a:solidFill>
                  <a:srgbClr val="000000"/>
                </a:solidFill>
                <a:ea typeface="Pretendard Bold"/>
              </a:rPr>
              <a:t>장민성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7200" y="749300"/>
            <a:ext cx="23482300" cy="1371600"/>
          </a:xfrm>
          <a:prstGeom prst="rect">
            <a:avLst/>
          </a:prstGeom>
        </p:spPr>
        <p:txBody>
          <a:bodyPr lIns="0" tIns="98209" rIns="0" bIns="98209" rtlCol="0" anchor="ctr"/>
          <a:lstStyle/>
          <a:p>
            <a:pPr lvl="0" algn="ctr">
              <a:lnSpc>
                <a:spcPct val="99600"/>
              </a:lnSpc>
            </a:pPr>
            <a:r>
              <a:rPr lang="en" sz="7733" b="0" i="0" u="none" strike="noStrike">
                <a:solidFill>
                  <a:srgbClr val="2E3D86"/>
                </a:solidFill>
                <a:ea typeface="Pretendard Black"/>
              </a:rPr>
              <a:t>목차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06500" y="3340100"/>
            <a:ext cx="10909300" cy="571500"/>
          </a:xfrm>
          <a:prstGeom prst="rect">
            <a:avLst/>
          </a:prstGeom>
        </p:spPr>
        <p:txBody>
          <a:bodyPr lIns="0" tIns="0" rIns="0" bIns="20320" rtlCol="0" anchor="b"/>
          <a:lstStyle/>
          <a:p>
            <a:pPr lvl="0" algn="l">
              <a:lnSpc>
                <a:spcPct val="107899"/>
              </a:lnSpc>
            </a:pP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미니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습관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트래커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소개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06500" y="4152900"/>
            <a:ext cx="10883900" cy="14859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가계부나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일정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관리보다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작은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범위</a:t>
            </a:r>
          </a:p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날짜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데이터를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다루는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재미</a:t>
            </a:r>
          </a:p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잔디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심기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개념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설명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395200" y="3314700"/>
            <a:ext cx="10909300" cy="571500"/>
          </a:xfrm>
          <a:prstGeom prst="rect">
            <a:avLst/>
          </a:prstGeom>
        </p:spPr>
        <p:txBody>
          <a:bodyPr lIns="0" tIns="0" rIns="0" bIns="20320" rtlCol="0" anchor="b"/>
          <a:lstStyle/>
          <a:p>
            <a:pPr lvl="0" algn="l">
              <a:lnSpc>
                <a:spcPct val="107899"/>
              </a:lnSpc>
            </a:pP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4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주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개발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계획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395200" y="4152900"/>
            <a:ext cx="10883900" cy="14859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기본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CRUD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기능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구현</a:t>
            </a:r>
          </a:p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날짜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데이터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처리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로직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개발</a:t>
            </a:r>
          </a:p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월별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잔디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데이터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시각화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06500" y="6743700"/>
            <a:ext cx="10909300" cy="596900"/>
          </a:xfrm>
          <a:prstGeom prst="rect">
            <a:avLst/>
          </a:prstGeom>
        </p:spPr>
        <p:txBody>
          <a:bodyPr lIns="0" tIns="0" rIns="0" bIns="20320" rtlCol="0" anchor="b"/>
          <a:lstStyle/>
          <a:p>
            <a:pPr lvl="0" algn="l">
              <a:lnSpc>
                <a:spcPct val="107899"/>
              </a:lnSpc>
            </a:pP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핵심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기능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06500" y="7594600"/>
            <a:ext cx="10883900" cy="14859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사용자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관리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: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회원가입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,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로그인</a:t>
            </a:r>
          </a:p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습관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관리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: CRUD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기능</a:t>
            </a:r>
          </a:p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체크인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및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월별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조회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API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395200" y="6781800"/>
            <a:ext cx="10909300" cy="571500"/>
          </a:xfrm>
          <a:prstGeom prst="rect">
            <a:avLst/>
          </a:prstGeom>
        </p:spPr>
        <p:txBody>
          <a:bodyPr lIns="0" tIns="0" rIns="0" bIns="20320" rtlCol="0" anchor="b"/>
          <a:lstStyle/>
          <a:p>
            <a:pPr lvl="0" algn="l">
              <a:lnSpc>
                <a:spcPct val="107899"/>
              </a:lnSpc>
            </a:pP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역할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분담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95200" y="7594600"/>
            <a:ext cx="10883900" cy="1485900"/>
          </a:xfrm>
          <a:prstGeom prst="rect">
            <a:avLst/>
          </a:prstGeom>
        </p:spPr>
        <p:txBody>
          <a:bodyPr rtlCol="0" anchor="t"/>
          <a:lstStyle/>
          <a:p>
            <a:pPr lvl="0">
              <a:lnSpc>
                <a:spcPct val="124499"/>
              </a:lnSpc>
            </a:pP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-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  <a:ea typeface="Pretendard Bold"/>
              </a:rPr>
              <a:t> </a:t>
            </a:r>
            <a:r>
              <a:rPr lang="ko-KR" altLang="en-US" sz="2667" spc="53" dirty="0" err="1">
                <a:solidFill>
                  <a:srgbClr val="2E3D86"/>
                </a:solidFill>
                <a:ea typeface="Pretendard Bold"/>
              </a:rPr>
              <a:t>장병현</a:t>
            </a:r>
            <a:r>
              <a:rPr lang="en-US" altLang="ko-KR" sz="2667" spc="53" dirty="0">
                <a:solidFill>
                  <a:srgbClr val="2E3D86"/>
                </a:solidFill>
                <a:latin typeface="Pretendard Bold" panose="020B0600000101010101" charset="-127"/>
                <a:ea typeface="Pretendard Bold" panose="020B0600000101010101" charset="-127"/>
              </a:rPr>
              <a:t>(A) 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 panose="020B0600000101010101" charset="-127"/>
                <a:ea typeface="Pretendard Bold" panose="020B0600000101010101" charset="-127"/>
              </a:rPr>
              <a:t>: </a:t>
            </a:r>
            <a:r>
              <a:rPr lang="ko-KR" sz="2667" b="0" i="0" u="none" strike="noStrike" spc="53" dirty="0">
                <a:solidFill>
                  <a:srgbClr val="2E3D86"/>
                </a:solidFill>
                <a:ea typeface="Pretendard Bold"/>
              </a:rPr>
              <a:t>사용자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 dirty="0">
                <a:solidFill>
                  <a:srgbClr val="2E3D86"/>
                </a:solidFill>
                <a:ea typeface="Pretendard Bold"/>
              </a:rPr>
              <a:t>관리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, </a:t>
            </a:r>
            <a:r>
              <a:rPr lang="ko-KR" sz="2667" b="0" i="0" u="none" strike="noStrike" spc="53" dirty="0">
                <a:solidFill>
                  <a:srgbClr val="2E3D86"/>
                </a:solidFill>
                <a:ea typeface="Pretendard Bold"/>
              </a:rPr>
              <a:t>습관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 CRUD API</a:t>
            </a:r>
          </a:p>
          <a:p>
            <a:pPr lvl="0">
              <a:lnSpc>
                <a:spcPct val="124499"/>
              </a:lnSpc>
            </a:pP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altLang="en-US" sz="2667" spc="53" dirty="0">
                <a:solidFill>
                  <a:srgbClr val="2E3D86"/>
                </a:solidFill>
                <a:latin typeface="Pretendard Bold"/>
                <a:ea typeface="Pretendard Bold"/>
              </a:rPr>
              <a:t>장민성</a:t>
            </a:r>
            <a:r>
              <a:rPr lang="en-US" altLang="ko-KR" sz="2667" spc="53" dirty="0">
                <a:solidFill>
                  <a:srgbClr val="2E3D86"/>
                </a:solidFill>
                <a:latin typeface="Pretendard Bold" panose="020B0600000101010101" charset="-127"/>
                <a:ea typeface="Pretendard Bold" panose="020B0600000101010101" charset="-127"/>
              </a:rPr>
              <a:t>(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B): </a:t>
            </a:r>
            <a:r>
              <a:rPr lang="ko-KR" sz="2667" b="0" i="0" u="none" strike="noStrike" spc="53" dirty="0">
                <a:solidFill>
                  <a:srgbClr val="2E3D86"/>
                </a:solidFill>
                <a:ea typeface="Pretendard Bold"/>
              </a:rPr>
              <a:t>체크인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 API, </a:t>
            </a:r>
            <a:r>
              <a:rPr lang="ko-KR" sz="2667" b="0" i="0" u="none" strike="noStrike" spc="53" dirty="0">
                <a:solidFill>
                  <a:srgbClr val="2E3D86"/>
                </a:solidFill>
                <a:ea typeface="Pretendard Bold"/>
              </a:rPr>
              <a:t>월별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 dirty="0">
                <a:solidFill>
                  <a:srgbClr val="2E3D86"/>
                </a:solidFill>
                <a:ea typeface="Pretendard Bold"/>
              </a:rPr>
              <a:t>잔디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 dirty="0">
                <a:solidFill>
                  <a:srgbClr val="2E3D86"/>
                </a:solidFill>
                <a:ea typeface="Pretendard Bold"/>
              </a:rPr>
              <a:t>데이터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 dirty="0">
                <a:solidFill>
                  <a:srgbClr val="2E3D86"/>
                </a:solidFill>
                <a:ea typeface="Pretendard Bold"/>
              </a:rPr>
              <a:t>조회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 API</a:t>
            </a:r>
          </a:p>
          <a:p>
            <a:pPr lvl="0" algn="l">
              <a:lnSpc>
                <a:spcPct val="124499"/>
              </a:lnSpc>
            </a:pP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 dirty="0">
                <a:solidFill>
                  <a:srgbClr val="2E3D86"/>
                </a:solidFill>
                <a:ea typeface="Pretendard Bold"/>
              </a:rPr>
              <a:t>효율적인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 dirty="0">
                <a:solidFill>
                  <a:srgbClr val="2E3D86"/>
                </a:solidFill>
                <a:ea typeface="Pretendard Bold"/>
              </a:rPr>
              <a:t>업무</a:t>
            </a:r>
            <a:r>
              <a:rPr lang="en-US" sz="2667" b="0" i="0" u="none" strike="noStrike" spc="53" dirty="0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 dirty="0">
                <a:solidFill>
                  <a:srgbClr val="2E3D86"/>
                </a:solidFill>
                <a:ea typeface="Pretendard Bold"/>
              </a:rPr>
              <a:t>분담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19200" y="10210800"/>
            <a:ext cx="10909300" cy="571500"/>
          </a:xfrm>
          <a:prstGeom prst="rect">
            <a:avLst/>
          </a:prstGeom>
        </p:spPr>
        <p:txBody>
          <a:bodyPr lIns="0" tIns="0" rIns="0" bIns="20320" rtlCol="0" anchor="b"/>
          <a:lstStyle/>
          <a:p>
            <a:pPr lvl="0" algn="l">
              <a:lnSpc>
                <a:spcPct val="107899"/>
              </a:lnSpc>
            </a:pP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프로젝트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실현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가능성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9200" y="11036300"/>
            <a:ext cx="10883900" cy="14859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게시판과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본질은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같은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CRUD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구조</a:t>
            </a:r>
          </a:p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날짜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기반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데이터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조회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목표</a:t>
            </a:r>
          </a:p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핵심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기능에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집중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407900" y="10210800"/>
            <a:ext cx="10909300" cy="571500"/>
          </a:xfrm>
          <a:prstGeom prst="rect">
            <a:avLst/>
          </a:prstGeom>
        </p:spPr>
        <p:txBody>
          <a:bodyPr lIns="0" tIns="0" rIns="0" bIns="20320" rtlCol="0" anchor="b"/>
          <a:lstStyle/>
          <a:p>
            <a:pPr lvl="0" algn="l">
              <a:lnSpc>
                <a:spcPct val="107899"/>
              </a:lnSpc>
            </a:pP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기대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효과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및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향후</a:t>
            </a:r>
            <a:r>
              <a:rPr lang="en-US" sz="3200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200" b="0" i="0" u="none" strike="noStrike">
                <a:solidFill>
                  <a:srgbClr val="2E3D86"/>
                </a:solidFill>
                <a:ea typeface="Pretendard Black"/>
              </a:rPr>
              <a:t>계획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407900" y="11036300"/>
            <a:ext cx="10883900" cy="14859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사용자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습관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형성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도움</a:t>
            </a:r>
          </a:p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데이터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시각화를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통한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동기부여</a:t>
            </a:r>
          </a:p>
          <a:p>
            <a:pPr lvl="0" algn="l">
              <a:lnSpc>
                <a:spcPct val="124499"/>
              </a:lnSpc>
            </a:pP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-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향후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기능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확장</a:t>
            </a:r>
            <a:r>
              <a:rPr lang="en-US" sz="2667" b="0" i="0" u="none" strike="noStrike" spc="53">
                <a:solidFill>
                  <a:srgbClr val="2E3D86"/>
                </a:solidFill>
                <a:latin typeface="Pretendard Bold"/>
              </a:rPr>
              <a:t> </a:t>
            </a:r>
            <a:r>
              <a:rPr lang="ko-KR" sz="2667" b="0" i="0" u="none" strike="noStrike" spc="53">
                <a:solidFill>
                  <a:srgbClr val="2E3D86"/>
                </a:solidFill>
                <a:ea typeface="Pretendard Bold"/>
              </a:rPr>
              <a:t>가능성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7200" y="749300"/>
            <a:ext cx="23482300" cy="1371600"/>
          </a:xfrm>
          <a:prstGeom prst="rect">
            <a:avLst/>
          </a:prstGeom>
        </p:spPr>
        <p:txBody>
          <a:bodyPr lIns="0" tIns="98209" rIns="0" bIns="98209" rtlCol="0" anchor="ctr"/>
          <a:lstStyle/>
          <a:p>
            <a:pPr lvl="0" algn="ctr">
              <a:lnSpc>
                <a:spcPct val="99600"/>
              </a:lnSpc>
            </a:pP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미니</a:t>
            </a:r>
            <a:r>
              <a:rPr lang="en-US" sz="7733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습관</a:t>
            </a:r>
            <a:r>
              <a:rPr lang="en-US" sz="7733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트래커</a:t>
            </a:r>
            <a:r>
              <a:rPr lang="en-US" sz="7733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소개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092700" y="7061200"/>
            <a:ext cx="6400800" cy="508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2827000" y="7035800"/>
            <a:ext cx="6527800" cy="508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610600" y="5067300"/>
            <a:ext cx="7302500" cy="622300"/>
          </a:xfrm>
          <a:prstGeom prst="rect">
            <a:avLst/>
          </a:prstGeom>
        </p:spPr>
        <p:txBody>
          <a:bodyPr rtlCol="0" anchor="b"/>
          <a:lstStyle/>
          <a:p>
            <a:pPr lvl="0" algn="l">
              <a:lnSpc>
                <a:spcPct val="116199"/>
              </a:lnSpc>
            </a:pP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날짜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데이터의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재미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610600" y="6235700"/>
            <a:ext cx="7277100" cy="24130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날짜별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데이터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시각화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달성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현황을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한눈에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파악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패턴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분석의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즐거움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지속적인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동기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부여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효과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96900" y="5067300"/>
            <a:ext cx="7302500" cy="622300"/>
          </a:xfrm>
          <a:prstGeom prst="rect">
            <a:avLst/>
          </a:prstGeom>
        </p:spPr>
        <p:txBody>
          <a:bodyPr rtlCol="0" anchor="b"/>
          <a:lstStyle/>
          <a:p>
            <a:pPr lvl="0" algn="l">
              <a:lnSpc>
                <a:spcPct val="116199"/>
              </a:lnSpc>
            </a:pP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작은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범위의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프로젝트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96900" y="6235700"/>
            <a:ext cx="7277100" cy="24130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가계부나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일정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관리보다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훨씬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작은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범위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명확한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목표와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기능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정의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초보자도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도전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가능한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난이도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핵심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기능에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집중된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설계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624300" y="5067300"/>
            <a:ext cx="7302500" cy="622300"/>
          </a:xfrm>
          <a:prstGeom prst="rect">
            <a:avLst/>
          </a:prstGeom>
        </p:spPr>
        <p:txBody>
          <a:bodyPr rtlCol="0" anchor="b"/>
          <a:lstStyle/>
          <a:p>
            <a:pPr lvl="0" algn="l">
              <a:lnSpc>
                <a:spcPct val="116199"/>
              </a:lnSpc>
            </a:pP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잔디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심기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개념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611600" y="6235700"/>
            <a:ext cx="7277100" cy="24130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습관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달성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잔디를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심는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개념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시각적으로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성취감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제공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꾸준함을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시각화하는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방식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사용자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참여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유도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효과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3708400"/>
            <a:ext cx="5461000" cy="23622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812800" y="4597400"/>
            <a:ext cx="5029200" cy="596900"/>
          </a:xfrm>
          <a:prstGeom prst="rect">
            <a:avLst/>
          </a:prstGeom>
        </p:spPr>
        <p:txBody>
          <a:bodyPr rtlCol="0" anchor="ctr"/>
          <a:lstStyle/>
          <a:p>
            <a:pPr lvl="0" algn="ctr">
              <a:lnSpc>
                <a:spcPct val="116199"/>
              </a:lnSpc>
            </a:pPr>
            <a:r>
              <a:rPr lang="ko-KR" sz="3333" b="0" i="0" u="none" strike="noStrike">
                <a:solidFill>
                  <a:srgbClr val="FFFFFF"/>
                </a:solidFill>
                <a:ea typeface="Pretendard Black"/>
              </a:rPr>
              <a:t>사용자</a:t>
            </a:r>
            <a:r>
              <a:rPr lang="en-US" sz="3333" b="0" i="0" u="none" strike="noStrike">
                <a:solidFill>
                  <a:srgbClr val="FFFFFF"/>
                </a:solidFill>
                <a:latin typeface="Pretendard Black"/>
              </a:rPr>
              <a:t> </a:t>
            </a:r>
            <a:r>
              <a:rPr lang="ko-KR" sz="3333" b="0" i="0" u="none" strike="noStrike">
                <a:solidFill>
                  <a:srgbClr val="FFFFFF"/>
                </a:solidFill>
                <a:ea typeface="Pretendard Black"/>
              </a:rPr>
              <a:t>관리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57200" y="673100"/>
            <a:ext cx="23482300" cy="1524000"/>
          </a:xfrm>
          <a:prstGeom prst="rect">
            <a:avLst/>
          </a:prstGeom>
        </p:spPr>
        <p:txBody>
          <a:bodyPr lIns="0" tIns="98209" rIns="0" bIns="98209" rtlCol="0" anchor="ctr"/>
          <a:lstStyle/>
          <a:p>
            <a:pPr lvl="0" algn="ctr">
              <a:lnSpc>
                <a:spcPct val="99600"/>
              </a:lnSpc>
            </a:pP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핵심</a:t>
            </a:r>
            <a:r>
              <a:rPr lang="en-US" sz="7733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기능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400" y="3708400"/>
            <a:ext cx="5461000" cy="23622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6718300" y="4597400"/>
            <a:ext cx="5029200" cy="596900"/>
          </a:xfrm>
          <a:prstGeom prst="rect">
            <a:avLst/>
          </a:prstGeom>
        </p:spPr>
        <p:txBody>
          <a:bodyPr rtlCol="0" anchor="ctr"/>
          <a:lstStyle/>
          <a:p>
            <a:pPr lvl="0" algn="ctr">
              <a:lnSpc>
                <a:spcPct val="116199"/>
              </a:lnSpc>
            </a:pPr>
            <a:r>
              <a:rPr lang="ko-KR" sz="3333" b="0" i="0" u="none" strike="noStrike">
                <a:solidFill>
                  <a:srgbClr val="FFFFFF"/>
                </a:solidFill>
                <a:ea typeface="Pretendard Black"/>
              </a:rPr>
              <a:t>습관</a:t>
            </a:r>
            <a:r>
              <a:rPr lang="en-US" sz="3333" b="0" i="0" u="none" strike="noStrike">
                <a:solidFill>
                  <a:srgbClr val="FFFFFF"/>
                </a:solidFill>
                <a:latin typeface="Pretendard Black"/>
              </a:rPr>
              <a:t> </a:t>
            </a:r>
            <a:r>
              <a:rPr lang="ko-KR" sz="3333" b="0" i="0" u="none" strike="noStrike">
                <a:solidFill>
                  <a:srgbClr val="FFFFFF"/>
                </a:solidFill>
                <a:ea typeface="Pretendard Black"/>
              </a:rPr>
              <a:t>관리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0600" y="3708400"/>
            <a:ext cx="5461000" cy="23622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2623800" y="4597400"/>
            <a:ext cx="5029200" cy="596900"/>
          </a:xfrm>
          <a:prstGeom prst="rect">
            <a:avLst/>
          </a:prstGeom>
        </p:spPr>
        <p:txBody>
          <a:bodyPr rtlCol="0" anchor="ctr"/>
          <a:lstStyle/>
          <a:p>
            <a:pPr lvl="0" algn="ctr">
              <a:lnSpc>
                <a:spcPct val="116199"/>
              </a:lnSpc>
            </a:pPr>
            <a:r>
              <a:rPr lang="en" sz="3333" b="0" i="0" u="none" strike="noStrike">
                <a:solidFill>
                  <a:srgbClr val="FFFFFF"/>
                </a:solidFill>
                <a:ea typeface="Pretendard Black"/>
              </a:rPr>
              <a:t>체크인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26100" y="3708400"/>
            <a:ext cx="5461000" cy="23622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8542000" y="4597400"/>
            <a:ext cx="5029200" cy="596900"/>
          </a:xfrm>
          <a:prstGeom prst="rect">
            <a:avLst/>
          </a:prstGeom>
        </p:spPr>
        <p:txBody>
          <a:bodyPr rtlCol="0" anchor="ctr"/>
          <a:lstStyle/>
          <a:p>
            <a:pPr lvl="0" algn="ctr">
              <a:lnSpc>
                <a:spcPct val="116199"/>
              </a:lnSpc>
            </a:pPr>
            <a:r>
              <a:rPr lang="ko-KR" sz="3333" b="0" i="0" u="none" strike="noStrike">
                <a:solidFill>
                  <a:srgbClr val="FFFFFF"/>
                </a:solidFill>
                <a:ea typeface="Pretendard Black"/>
              </a:rPr>
              <a:t>월별</a:t>
            </a:r>
            <a:r>
              <a:rPr lang="en-US" sz="3333" b="0" i="0" u="none" strike="noStrike">
                <a:solidFill>
                  <a:srgbClr val="FFFFFF"/>
                </a:solidFill>
                <a:latin typeface="Pretendard Black"/>
              </a:rPr>
              <a:t> </a:t>
            </a:r>
            <a:r>
              <a:rPr lang="ko-KR" sz="3333" b="0" i="0" u="none" strike="noStrike">
                <a:solidFill>
                  <a:srgbClr val="FFFFFF"/>
                </a:solidFill>
                <a:ea typeface="Pretendard Black"/>
              </a:rPr>
              <a:t>조회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46100" y="6642100"/>
            <a:ext cx="5575300" cy="24130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회원가입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기능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로그인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기능</a:t>
            </a:r>
          </a:p>
          <a:p>
            <a:pPr lvl="0" algn="ctr">
              <a:lnSpc>
                <a:spcPct val="132800"/>
              </a:lnSpc>
            </a:pPr>
            <a:r>
              <a:rPr lang="en" sz="3066" b="0" i="0" u="none" strike="noStrike" spc="61">
                <a:solidFill>
                  <a:srgbClr val="2E3D86"/>
                </a:solidFill>
                <a:latin typeface="Pretendard Medium"/>
              </a:rPr>
              <a:t>- Spring Security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활용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451600" y="6591300"/>
            <a:ext cx="5575300" cy="24130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습관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등록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습관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조회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습관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수정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습관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삭제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357100" y="6642100"/>
            <a:ext cx="5575300" cy="24130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오늘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날짜로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습관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달성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체크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간단한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메모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추가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가능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8262600" y="6591300"/>
            <a:ext cx="5575300" cy="24130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특정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습관의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월별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달성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현황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잔디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형태로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시각화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013200" y="7950200"/>
            <a:ext cx="8559800" cy="508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811000" y="7950200"/>
            <a:ext cx="8559800" cy="508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57200" y="749300"/>
            <a:ext cx="23482300" cy="1371600"/>
          </a:xfrm>
          <a:prstGeom prst="rect">
            <a:avLst/>
          </a:prstGeom>
        </p:spPr>
        <p:txBody>
          <a:bodyPr lIns="0" tIns="98209" rIns="0" bIns="98209" rtlCol="0" anchor="ctr"/>
          <a:lstStyle/>
          <a:p>
            <a:pPr lvl="0" algn="ctr">
              <a:lnSpc>
                <a:spcPct val="99600"/>
              </a:lnSpc>
            </a:pP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프로젝트</a:t>
            </a:r>
            <a:r>
              <a:rPr lang="en-US" sz="7733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실현</a:t>
            </a:r>
            <a:r>
              <a:rPr lang="en-US" sz="7733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가능성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610600" y="4292600"/>
            <a:ext cx="7302500" cy="622300"/>
          </a:xfrm>
          <a:prstGeom prst="rect">
            <a:avLst/>
          </a:prstGeom>
        </p:spPr>
        <p:txBody>
          <a:bodyPr rtlCol="0" anchor="b"/>
          <a:lstStyle/>
          <a:p>
            <a:pPr lvl="0" algn="l">
              <a:lnSpc>
                <a:spcPct val="116199"/>
              </a:lnSpc>
            </a:pP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명확한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목표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설정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610600" y="5461000"/>
            <a:ext cx="7277100" cy="36576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'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날짜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기반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데이터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조회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'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라는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명확한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목표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설정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월별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달성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현황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(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잔디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)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조회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API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집중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데이터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시각화를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통한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사용자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경험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향상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명확한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목표가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있어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개발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방향성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유지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용이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단계별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구현이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가능하여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진행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상황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파악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용이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36600" y="4292600"/>
            <a:ext cx="7302500" cy="622300"/>
          </a:xfrm>
          <a:prstGeom prst="rect">
            <a:avLst/>
          </a:prstGeom>
        </p:spPr>
        <p:txBody>
          <a:bodyPr rtlCol="0" anchor="b"/>
          <a:lstStyle/>
          <a:p>
            <a:pPr lvl="0" algn="l">
              <a:lnSpc>
                <a:spcPct val="116199"/>
              </a:lnSpc>
            </a:pP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게시판과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유사한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CRUD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구조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36600" y="5461000"/>
            <a:ext cx="7277100" cy="55245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기본적으로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게시판과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같은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CRUD(Create, Read, Update, Delete)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구조를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가짐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사용자가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습관을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등록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,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조회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,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수정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,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삭제하는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기능은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게시판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구현과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유사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데이터베이스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설계가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단순하고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명확함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기존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게시판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구현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경험을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활용할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수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있어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개발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속도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향상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기본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CRUD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구조에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날짜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데이터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처리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로직만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추가하면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됨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484600" y="4292600"/>
            <a:ext cx="7302500" cy="622300"/>
          </a:xfrm>
          <a:prstGeom prst="rect">
            <a:avLst/>
          </a:prstGeom>
        </p:spPr>
        <p:txBody>
          <a:bodyPr rtlCol="0" anchor="b"/>
          <a:lstStyle/>
          <a:p>
            <a:pPr lvl="0" algn="l">
              <a:lnSpc>
                <a:spcPct val="116199"/>
              </a:lnSpc>
            </a:pP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핵심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기능에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집중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484600" y="5461000"/>
            <a:ext cx="7277100" cy="29845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복잡한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로직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(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연속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달성일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등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)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일단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제외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핵심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기능인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'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월별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잔디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'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데이터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API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집중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기본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기능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완성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추가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기능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구현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가능</a:t>
            </a:r>
          </a:p>
          <a:p>
            <a:pPr lvl="0" algn="l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- 4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주라는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제한된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시간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내에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완성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가능한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범위로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설정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4600" y="3098800"/>
            <a:ext cx="10401300" cy="12573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4600" y="4356100"/>
            <a:ext cx="10401300" cy="3060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3017500" y="4660900"/>
            <a:ext cx="9804400" cy="23876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날짜별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체크인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기능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구현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날짜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데이터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처리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로직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개발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월별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데이터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조회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API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구현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날짜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관련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예외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처리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및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유효성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검사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57200" y="749300"/>
            <a:ext cx="23482300" cy="1371600"/>
          </a:xfrm>
          <a:prstGeom prst="rect">
            <a:avLst/>
          </a:prstGeom>
        </p:spPr>
        <p:txBody>
          <a:bodyPr lIns="0" tIns="98209" rIns="0" bIns="98209" rtlCol="0" anchor="ctr"/>
          <a:lstStyle/>
          <a:p>
            <a:pPr lvl="0" algn="ctr">
              <a:lnSpc>
                <a:spcPct val="99600"/>
              </a:lnSpc>
            </a:pPr>
            <a:r>
              <a:rPr lang="en-US" sz="7733" b="0" i="0" u="none" strike="noStrike">
                <a:solidFill>
                  <a:srgbClr val="2E3D86"/>
                </a:solidFill>
                <a:latin typeface="Pretendard Black"/>
              </a:rPr>
              <a:t>4</a:t>
            </a: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주</a:t>
            </a:r>
            <a:r>
              <a:rPr lang="en-US" sz="7733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개발</a:t>
            </a:r>
            <a:r>
              <a:rPr lang="en-US" sz="7733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계획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3030200" y="3429000"/>
            <a:ext cx="9804400" cy="558800"/>
          </a:xfrm>
          <a:prstGeom prst="rect">
            <a:avLst/>
          </a:prstGeom>
        </p:spPr>
        <p:txBody>
          <a:bodyPr rtlCol="0" anchor="ctr"/>
          <a:lstStyle/>
          <a:p>
            <a:pPr lvl="0" algn="l">
              <a:lnSpc>
                <a:spcPct val="124499"/>
              </a:lnSpc>
            </a:pP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2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주차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: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날짜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데이터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처리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100" y="3098800"/>
            <a:ext cx="10401300" cy="12573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4356100"/>
            <a:ext cx="10401300" cy="30607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651000" y="4660900"/>
            <a:ext cx="9804400" cy="23876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프로젝트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초기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설정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및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환경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구축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사용자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관리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기능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구현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(Spring Security)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습관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CRUD API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기본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구조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개발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데이터베이스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스키마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설계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및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구현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63700" y="3429000"/>
            <a:ext cx="9804400" cy="558800"/>
          </a:xfrm>
          <a:prstGeom prst="rect">
            <a:avLst/>
          </a:prstGeom>
        </p:spPr>
        <p:txBody>
          <a:bodyPr rtlCol="0" anchor="ctr"/>
          <a:lstStyle/>
          <a:p>
            <a:pPr lvl="0" algn="l">
              <a:lnSpc>
                <a:spcPct val="124499"/>
              </a:lnSpc>
            </a:pP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1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주차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: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기본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 CRUD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구현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74600" y="8585200"/>
            <a:ext cx="10401300" cy="12573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4600" y="9842500"/>
            <a:ext cx="10401300" cy="30607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3017500" y="10147300"/>
            <a:ext cx="9804400" cy="23876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전체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기능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통합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테스트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성능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최적화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및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버그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수정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코드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리팩토링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및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문서화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최종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배포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준비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및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시연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자료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작성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030200" y="8915400"/>
            <a:ext cx="9804400" cy="558800"/>
          </a:xfrm>
          <a:prstGeom prst="rect">
            <a:avLst/>
          </a:prstGeom>
        </p:spPr>
        <p:txBody>
          <a:bodyPr rtlCol="0" anchor="ctr"/>
          <a:lstStyle/>
          <a:p>
            <a:pPr lvl="0" algn="l">
              <a:lnSpc>
                <a:spcPct val="124499"/>
              </a:lnSpc>
            </a:pP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4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주차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: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테스트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및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버그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수정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8100" y="8585200"/>
            <a:ext cx="10401300" cy="1257300"/>
          </a:xfrm>
          <a:prstGeom prst="rect">
            <a:avLst/>
          </a:prstGeom>
        </p:spPr>
      </p:pic>
      <p:pic>
        <p:nvPicPr>
          <p:cNvPr id="16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100" y="9842500"/>
            <a:ext cx="10401300" cy="3060700"/>
          </a:xfrm>
          <a:prstGeom prst="rect">
            <a:avLst/>
          </a:prstGeom>
        </p:spPr>
      </p:pic>
      <p:sp>
        <p:nvSpPr>
          <p:cNvPr id="17" name="TextBox 17"/>
          <p:cNvSpPr txBox="1"/>
          <p:nvPr/>
        </p:nvSpPr>
        <p:spPr>
          <a:xfrm>
            <a:off x="1651000" y="10147300"/>
            <a:ext cx="9804400" cy="2387600"/>
          </a:xfrm>
          <a:prstGeom prst="rect">
            <a:avLst/>
          </a:prstGeom>
        </p:spPr>
        <p:txBody>
          <a:bodyPr rtlCol="0" anchor="t"/>
          <a:lstStyle/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월별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잔디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데이터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형식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정의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달성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현황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시각화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API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개발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프론트엔드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연동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테스트</a:t>
            </a:r>
          </a:p>
          <a:p>
            <a:pPr lvl="0" algn="l">
              <a:lnSpc>
                <a:spcPct val="132800"/>
              </a:lnSpc>
            </a:pP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-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사용자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피드백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반영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및</a:t>
            </a:r>
            <a:r>
              <a:rPr lang="en-US" sz="3037" b="0" i="0" u="none" strike="noStrike" spc="61">
                <a:solidFill>
                  <a:srgbClr val="000000"/>
                </a:solidFill>
                <a:latin typeface="Pretendard Medium"/>
              </a:rPr>
              <a:t> UI </a:t>
            </a:r>
            <a:r>
              <a:rPr lang="ko-KR" sz="3037" b="0" i="0" u="none" strike="noStrike" spc="61">
                <a:solidFill>
                  <a:srgbClr val="000000"/>
                </a:solidFill>
                <a:ea typeface="Pretendard Medium"/>
              </a:rPr>
              <a:t>개선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63700" y="8915400"/>
            <a:ext cx="9804400" cy="558800"/>
          </a:xfrm>
          <a:prstGeom prst="rect">
            <a:avLst/>
          </a:prstGeom>
        </p:spPr>
        <p:txBody>
          <a:bodyPr rtlCol="0" anchor="ctr"/>
          <a:lstStyle/>
          <a:p>
            <a:pPr lvl="0" algn="l">
              <a:lnSpc>
                <a:spcPct val="124499"/>
              </a:lnSpc>
            </a:pP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3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주차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: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잔디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데이터</a:t>
            </a:r>
            <a:r>
              <a:rPr lang="en-US" sz="3159" b="0" i="0" u="none" strike="noStrike" spc="63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3159" b="0" i="0" u="none" strike="noStrike" spc="63">
                <a:solidFill>
                  <a:srgbClr val="FFFFFF"/>
                </a:solidFill>
                <a:ea typeface="Pretendard Bold"/>
              </a:rPr>
              <a:t>시각화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57200" y="749300"/>
            <a:ext cx="23482300" cy="1371600"/>
          </a:xfrm>
          <a:prstGeom prst="rect">
            <a:avLst/>
          </a:prstGeom>
        </p:spPr>
        <p:txBody>
          <a:bodyPr lIns="0" tIns="98209" rIns="0" bIns="98209" rtlCol="0" anchor="ctr"/>
          <a:lstStyle/>
          <a:p>
            <a:pPr lvl="0" algn="ctr">
              <a:lnSpc>
                <a:spcPct val="99600"/>
              </a:lnSpc>
            </a:pP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역할</a:t>
            </a:r>
            <a:r>
              <a:rPr lang="en-US" sz="7733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7733" b="0" i="0" u="none" strike="noStrike">
                <a:solidFill>
                  <a:srgbClr val="2E3D86"/>
                </a:solidFill>
                <a:ea typeface="Pretendard Black"/>
              </a:rPr>
              <a:t>분담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485900" y="5181600"/>
            <a:ext cx="9690100" cy="622300"/>
          </a:xfrm>
          <a:prstGeom prst="rect">
            <a:avLst/>
          </a:prstGeom>
        </p:spPr>
        <p:txBody>
          <a:bodyPr rtlCol="0" anchor="b"/>
          <a:lstStyle/>
          <a:p>
            <a:pPr lvl="0" algn="ctr">
              <a:lnSpc>
                <a:spcPct val="116199"/>
              </a:lnSpc>
            </a:pP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인증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및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기본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기능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담당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(A)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85900" y="6108700"/>
            <a:ext cx="9664700" cy="30353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사용자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관리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시스템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구축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Spring Security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기반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인증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구현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회원가입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및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로그인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기능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개발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습관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등록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/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수정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/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삭제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/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조회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API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개발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기본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UI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컴포넌트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설계</a:t>
            </a:r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26300" y="7759700"/>
            <a:ext cx="9931400" cy="508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3208000" y="5181600"/>
            <a:ext cx="9690100" cy="622300"/>
          </a:xfrm>
          <a:prstGeom prst="rect">
            <a:avLst/>
          </a:prstGeom>
        </p:spPr>
        <p:txBody>
          <a:bodyPr rtlCol="0" anchor="b"/>
          <a:lstStyle/>
          <a:p>
            <a:pPr lvl="0" algn="ctr">
              <a:lnSpc>
                <a:spcPct val="116199"/>
              </a:lnSpc>
            </a:pP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핵심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로직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3466" b="0" i="0" u="none" strike="noStrike">
                <a:solidFill>
                  <a:srgbClr val="2E3D86"/>
                </a:solidFill>
                <a:ea typeface="Pretendard Black"/>
              </a:rPr>
              <a:t>담당</a:t>
            </a:r>
            <a:r>
              <a:rPr lang="en-US" sz="3466" b="0" i="0" u="none" strike="noStrike">
                <a:solidFill>
                  <a:srgbClr val="2E3D86"/>
                </a:solidFill>
                <a:latin typeface="Pretendard Black"/>
              </a:rPr>
              <a:t> (B)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220700" y="6108700"/>
            <a:ext cx="9664700" cy="30353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체크인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API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개발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(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습관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달성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체크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)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날짜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데이터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처리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로직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구현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월별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잔디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데이터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조회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API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개발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데이터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시각화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컴포넌트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구현</a:t>
            </a:r>
          </a:p>
          <a:p>
            <a:pPr lvl="0" algn="ctr">
              <a:lnSpc>
                <a:spcPct val="132800"/>
              </a:lnSpc>
            </a:pP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캘린더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인터페이스</a:t>
            </a:r>
            <a:r>
              <a:rPr lang="en-US" sz="3066" b="0" i="0" u="none" strike="noStrike" spc="61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3066" b="0" i="0" u="none" strike="noStrike" spc="61">
                <a:solidFill>
                  <a:srgbClr val="2E3D86"/>
                </a:solidFill>
                <a:ea typeface="Pretendard Medium"/>
              </a:rPr>
              <a:t>설계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4127500"/>
            <a:ext cx="22072600" cy="81915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22300" y="1333500"/>
            <a:ext cx="23114000" cy="1663700"/>
          </a:xfrm>
          <a:prstGeom prst="rect">
            <a:avLst/>
          </a:prstGeom>
        </p:spPr>
        <p:txBody>
          <a:bodyPr lIns="0" tIns="119278" rIns="0" bIns="119278" rtlCol="0" anchor="ctr"/>
          <a:lstStyle/>
          <a:p>
            <a:pPr lvl="0" algn="ctr">
              <a:lnSpc>
                <a:spcPct val="99600"/>
              </a:lnSpc>
            </a:pPr>
            <a:r>
              <a:rPr lang="ko-KR" sz="9392" b="0" i="0" u="none" strike="noStrike" spc="188">
                <a:solidFill>
                  <a:srgbClr val="2E3D86"/>
                </a:solidFill>
                <a:ea typeface="Pretendard Black"/>
              </a:rPr>
              <a:t>기대</a:t>
            </a:r>
            <a:r>
              <a:rPr lang="en-US" sz="9392" b="0" i="0" u="none" strike="noStrike" spc="188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9392" b="0" i="0" u="none" strike="noStrike" spc="188">
                <a:solidFill>
                  <a:srgbClr val="2E3D86"/>
                </a:solidFill>
                <a:ea typeface="Pretendard Black"/>
              </a:rPr>
              <a:t>효과</a:t>
            </a:r>
            <a:r>
              <a:rPr lang="en-US" sz="9392" b="0" i="0" u="none" strike="noStrike" spc="188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9392" b="0" i="0" u="none" strike="noStrike" spc="188">
                <a:solidFill>
                  <a:srgbClr val="2E3D86"/>
                </a:solidFill>
                <a:ea typeface="Pretendard Black"/>
              </a:rPr>
              <a:t>및</a:t>
            </a:r>
            <a:r>
              <a:rPr lang="en-US" sz="9392" b="0" i="0" u="none" strike="noStrike" spc="188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9392" b="0" i="0" u="none" strike="noStrike" spc="188">
                <a:solidFill>
                  <a:srgbClr val="2E3D86"/>
                </a:solidFill>
                <a:ea typeface="Pretendard Black"/>
              </a:rPr>
              <a:t>향후</a:t>
            </a:r>
            <a:r>
              <a:rPr lang="en-US" sz="9392" b="0" i="0" u="none" strike="noStrike" spc="188">
                <a:solidFill>
                  <a:srgbClr val="2E3D86"/>
                </a:solidFill>
                <a:latin typeface="Pretendard Black"/>
              </a:rPr>
              <a:t> </a:t>
            </a:r>
            <a:r>
              <a:rPr lang="ko-KR" sz="9392" b="0" i="0" u="none" strike="noStrike" spc="188">
                <a:solidFill>
                  <a:srgbClr val="2E3D86"/>
                </a:solidFill>
                <a:ea typeface="Pretendard Black"/>
              </a:rPr>
              <a:t>계획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90700" y="4622800"/>
            <a:ext cx="20815300" cy="7213600"/>
          </a:xfrm>
          <a:prstGeom prst="rect">
            <a:avLst/>
          </a:prstGeom>
        </p:spPr>
        <p:txBody>
          <a:bodyPr rtlCol="0" anchor="t"/>
          <a:lstStyle/>
          <a:p>
            <a:pPr lvl="0" algn="ctr">
              <a:lnSpc>
                <a:spcPct val="132800"/>
              </a:lnSpc>
            </a:pP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사용자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습관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형성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지원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: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간단한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체크인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시스템으로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일상적인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습관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형성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촉진</a:t>
            </a:r>
          </a:p>
          <a:p>
            <a:pPr lvl="0" algn="ctr">
              <a:lnSpc>
                <a:spcPct val="132800"/>
              </a:lnSpc>
            </a:pPr>
            <a:endParaRPr lang="ko-KR" sz="4000" b="0" i="0" u="none" strike="noStrike">
              <a:solidFill>
                <a:srgbClr val="2E3D86"/>
              </a:solidFill>
              <a:ea typeface="Pretendard Medium"/>
            </a:endParaRPr>
          </a:p>
          <a:p>
            <a:pPr lvl="0" algn="ctr">
              <a:lnSpc>
                <a:spcPct val="132800"/>
              </a:lnSpc>
            </a:pP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시각적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동기부여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: '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잔디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심기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'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방식의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데이터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시각화를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통해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지속적인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동기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부여</a:t>
            </a:r>
          </a:p>
          <a:p>
            <a:pPr lvl="0" algn="ctr">
              <a:lnSpc>
                <a:spcPct val="132800"/>
              </a:lnSpc>
            </a:pPr>
            <a:endParaRPr lang="ko-KR" sz="4000" b="0" i="0" u="none" strike="noStrike">
              <a:solidFill>
                <a:srgbClr val="2E3D86"/>
              </a:solidFill>
              <a:ea typeface="Pretendard Medium"/>
            </a:endParaRPr>
          </a:p>
          <a:p>
            <a:pPr lvl="0" algn="ctr">
              <a:lnSpc>
                <a:spcPct val="132800"/>
              </a:lnSpc>
            </a:pP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확장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가능성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: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기본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기능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안정화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후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연속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달성일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(Streak)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기능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추가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가능</a:t>
            </a:r>
          </a:p>
          <a:p>
            <a:pPr lvl="0" algn="ctr">
              <a:lnSpc>
                <a:spcPct val="132800"/>
              </a:lnSpc>
            </a:pPr>
            <a:endParaRPr lang="ko-KR" sz="4000" b="0" i="0" u="none" strike="noStrike">
              <a:solidFill>
                <a:srgbClr val="2E3D86"/>
              </a:solidFill>
              <a:ea typeface="Pretendard Medium"/>
            </a:endParaRPr>
          </a:p>
          <a:p>
            <a:pPr lvl="0" algn="ctr">
              <a:lnSpc>
                <a:spcPct val="132800"/>
              </a:lnSpc>
            </a:pP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커스터마이징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: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사용자별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목표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설정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및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알림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기능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향후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개발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가능</a:t>
            </a:r>
          </a:p>
          <a:p>
            <a:pPr lvl="0" algn="ctr">
              <a:lnSpc>
                <a:spcPct val="132800"/>
              </a:lnSpc>
            </a:pPr>
            <a:endParaRPr lang="ko-KR" sz="4000" b="0" i="0" u="none" strike="noStrike">
              <a:solidFill>
                <a:srgbClr val="2E3D86"/>
              </a:solidFill>
              <a:ea typeface="Pretendard Medium"/>
            </a:endParaRPr>
          </a:p>
          <a:p>
            <a:pPr lvl="0" algn="ctr">
              <a:lnSpc>
                <a:spcPct val="132800"/>
              </a:lnSpc>
            </a:pP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-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데이터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분석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: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사용자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습관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패턴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분석을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통한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인사이트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제공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기능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개발</a:t>
            </a:r>
            <a:r>
              <a:rPr lang="en-US" sz="4000" b="0" i="0" u="none" strike="noStrike">
                <a:solidFill>
                  <a:srgbClr val="2E3D86"/>
                </a:solidFill>
                <a:latin typeface="Pretendard Medium"/>
              </a:rPr>
              <a:t> </a:t>
            </a:r>
            <a:r>
              <a:rPr lang="ko-KR" sz="4000" b="0" i="0" u="none" strike="noStrike">
                <a:solidFill>
                  <a:srgbClr val="2E3D86"/>
                </a:solidFill>
                <a:ea typeface="Pretendard Medium"/>
              </a:rPr>
              <a:t>계획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714</Words>
  <Application>Microsoft Office PowerPoint</Application>
  <PresentationFormat>사용자 지정</PresentationFormat>
  <Paragraphs>127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Pretendard Bold</vt:lpstr>
      <vt:lpstr>Arial</vt:lpstr>
      <vt:lpstr>Pretendard Medium</vt:lpstr>
      <vt:lpstr>Calibri</vt:lpstr>
      <vt:lpstr>Pretendard Black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병현 장</cp:lastModifiedBy>
  <cp:revision>2</cp:revision>
  <dcterms:created xsi:type="dcterms:W3CDTF">2006-08-16T00:00:00Z</dcterms:created>
  <dcterms:modified xsi:type="dcterms:W3CDTF">2026-02-14T05:06:51Z</dcterms:modified>
</cp:coreProperties>
</file>

<file path=docProps/thumbnail.jpeg>
</file>